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6" r:id="rId2"/>
    <p:sldId id="322" r:id="rId3"/>
    <p:sldId id="364" r:id="rId4"/>
    <p:sldId id="362" r:id="rId5"/>
    <p:sldId id="358" r:id="rId6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66"/>
    <a:srgbClr val="000099"/>
    <a:srgbClr val="FFFFFF"/>
    <a:srgbClr val="FFFF99"/>
    <a:srgbClr val="0099CC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2901" autoAdjust="0"/>
  </p:normalViewPr>
  <p:slideViewPr>
    <p:cSldViewPr>
      <p:cViewPr varScale="1">
        <p:scale>
          <a:sx n="63" d="100"/>
          <a:sy n="63" d="100"/>
        </p:scale>
        <p:origin x="-101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06705657940078"/>
          <c:y val="5.2374435873492033E-2"/>
          <c:w val="0.79481752498309977"/>
          <c:h val="0.75510566393523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Пожары</c:v>
                </c:pt>
                <c:pt idx="1">
                  <c:v>Погибло</c:v>
                </c:pt>
                <c:pt idx="2">
                  <c:v>Пострадало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4732750974939562E-3"/>
                  <c:y val="-5.4618237719710235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4134288109402192E-3"/>
                  <c:y val="4.7667376297528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41342881094020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Пожары</c:v>
                </c:pt>
                <c:pt idx="1">
                  <c:v>Погибло</c:v>
                </c:pt>
                <c:pt idx="2">
                  <c:v>Пострадало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shape val="cylinder"/>
        <c:axId val="76079872"/>
        <c:axId val="76081408"/>
        <c:axId val="0"/>
      </c:bar3DChart>
      <c:catAx>
        <c:axId val="76079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081408"/>
        <c:crosses val="autoZero"/>
        <c:auto val="1"/>
        <c:lblAlgn val="ctr"/>
        <c:lblOffset val="100"/>
      </c:catAx>
      <c:valAx>
        <c:axId val="76081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07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6631089954222"/>
          <c:y val="0.72520358098349469"/>
          <c:w val="8.8756381117730071E-2"/>
          <c:h val="0.26460348249593879"/>
        </c:manualLayout>
      </c:layout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06705657940078"/>
          <c:y val="5.2374435873492033E-2"/>
          <c:w val="0.79481752498309977"/>
          <c:h val="0.75510566393523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Всего выездов</c:v>
                </c:pt>
                <c:pt idx="1">
                  <c:v>Пожары</c:v>
                </c:pt>
                <c:pt idx="2">
                  <c:v>Спасено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4732750974939553E-3"/>
                  <c:y val="-5.4618237719710281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41342881094022E-3"/>
                  <c:y val="4.7667376297528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Всего выездов</c:v>
                </c:pt>
                <c:pt idx="1">
                  <c:v>Пожары</c:v>
                </c:pt>
                <c:pt idx="2">
                  <c:v>Спасено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</c:v>
                </c:pt>
                <c:pt idx="1">
                  <c:v>6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shape val="cylinder"/>
        <c:axId val="64439040"/>
        <c:axId val="64440576"/>
        <c:axId val="0"/>
      </c:bar3DChart>
      <c:catAx>
        <c:axId val="6443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440576"/>
        <c:crosses val="autoZero"/>
        <c:auto val="1"/>
        <c:lblAlgn val="ctr"/>
        <c:lblOffset val="100"/>
      </c:catAx>
      <c:valAx>
        <c:axId val="64440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43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6631089954222"/>
          <c:y val="0.72520358098349469"/>
          <c:w val="8.8756381117730071E-2"/>
          <c:h val="0.26460348249593879"/>
        </c:manualLayout>
      </c:layout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199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199"/>
          </a:xfrm>
          <a:prstGeom prst="rect">
            <a:avLst/>
          </a:prstGeom>
        </p:spPr>
        <p:txBody>
          <a:bodyPr vert="horz" lIns="95582" tIns="47791" rIns="95582" bIns="477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B338BDF-392C-4B29-B80F-BA40387ECF0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2" tIns="47791" rIns="95582" bIns="4779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17100"/>
            <a:ext cx="5437827" cy="4470075"/>
          </a:xfrm>
          <a:prstGeom prst="rect">
            <a:avLst/>
          </a:prstGeom>
        </p:spPr>
        <p:txBody>
          <a:bodyPr vert="horz" lIns="95582" tIns="47791" rIns="95582" bIns="477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628"/>
            <a:ext cx="2945293" cy="497199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32628"/>
            <a:ext cx="2945293" cy="497199"/>
          </a:xfrm>
          <a:prstGeom prst="rect">
            <a:avLst/>
          </a:prstGeom>
        </p:spPr>
        <p:txBody>
          <a:bodyPr vert="horz" lIns="95582" tIns="47791" rIns="95582" bIns="477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947D166-76D9-4A92-B3B9-7C42CFFD7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68413" y="836613"/>
            <a:ext cx="4260850" cy="319563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B7704-7907-4060-ABEC-89851F096D51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0CD7-CE99-4FBC-90B5-3BB5FCE234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717A0-E6E9-414C-9370-A412DF5EC68F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ABC4D-1568-43B4-8D26-AE81CA087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7F576-E353-481F-AC14-33149842FF31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7A907-D3CF-4A8B-9CDF-2AAD11B0E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ADDD0-2A72-45A1-8C1F-8F769E544F0A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20850-E326-423E-80E5-D8871D2949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3BAB7-71D7-46EF-819E-153440BEA584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71B1-72A4-4DCD-9C97-F386B73C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CE6CB-CBA5-4DE7-A3D3-641DC575C980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987A-6594-440C-B270-5D37AC904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80B1B-57B7-46BC-9EC6-018E586B92A2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CE43D-0C33-4DFC-B94F-F41FCBBCCA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574F3-9DBF-4001-A426-FD1D5FEC1E10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386AD-38E2-4378-A799-1F56A7CBB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832AC-6A80-4C6E-817F-448E5FCE795D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4F0BA-84D6-4027-A542-E8A5F2FDD0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5A043-96DE-402C-9D8D-E986EBFC9245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F9E51-7E13-4FC3-AC73-28A0435E2E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00D9D-86A7-4577-B9B5-8C49806D79B5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0164EA4-FBDF-4EEC-B97C-526E81D36A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0192D2-1701-459B-9D4F-8C7148744CFD}" type="datetimeFigureOut">
              <a:rPr lang="ru-RU" smtClean="0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DBCB81-1C66-4134-BC10-4BFD03FA2E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chart" Target="../charts/chart1.x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Н.Семенова\Мои документы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142875"/>
            <a:ext cx="708025" cy="928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85813" y="357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Новокуйбышевск</a:t>
            </a:r>
            <a:endParaRPr lang="ru-RU" sz="24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53975" y="1976438"/>
            <a:ext cx="6786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C:\Documents and Settings\Н.Семенова\Мои документы\Мои рисунки\fon2.png"/>
          <p:cNvPicPr>
            <a:picLocks noChangeAspect="1" noChangeArrowheads="1"/>
          </p:cNvPicPr>
          <p:nvPr/>
        </p:nvPicPr>
        <p:blipFill>
          <a:blip r:embed="rId6" cstate="print"/>
          <a:srcRect r="2868"/>
          <a:stretch>
            <a:fillRect/>
          </a:stretch>
        </p:blipFill>
        <p:spPr bwMode="auto">
          <a:xfrm>
            <a:off x="-127262" y="-157415"/>
            <a:ext cx="9430916" cy="200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" descr="D:\фото НСК\НСК\город\Площадь\Без имен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14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Прямоугольник 9"/>
          <p:cNvSpPr>
            <a:spLocks noChangeArrowheads="1"/>
          </p:cNvSpPr>
          <p:nvPr/>
        </p:nvSpPr>
        <p:spPr bwMode="auto">
          <a:xfrm>
            <a:off x="0" y="2565400"/>
            <a:ext cx="9144000" cy="3662541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работы </a:t>
            </a:r>
            <a:endParaRPr lang="ru-RU" alt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гражданской защиты» </a:t>
            </a:r>
          </a:p>
          <a:p>
            <a:pPr algn="ctr" eaLnBrk="0" hangingPunct="0">
              <a:defRPr/>
            </a:pP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январь 2016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 управления осуществлялась в штатном режиме.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с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01.01.2016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31.01.2016г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г.о. Новокуйбышевск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ЧС не вводился.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7199784" y="260648"/>
          <a:ext cx="1944216" cy="1484784"/>
        </p:xfrm>
        <a:graphic>
          <a:graphicData uri="http://schemas.openxmlformats.org/presentationml/2006/ole">
            <p:oleObj spid="_x0000_s1026" name="CorelDRAW" r:id="rId8" imgW="3242376" imgH="2454646" progId="CorelDRAW.Graphic.1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51920" y="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115616" y="692696"/>
          <a:ext cx="7427912" cy="3384376"/>
        </p:xfrm>
        <a:graphic>
          <a:graphicData uri="http://schemas.openxmlformats.org/presentationml/2006/ole">
            <p:oleObj spid="_x0000_s2050" name="CorelDRAW" r:id="rId4" imgW="5403960" imgH="4097520" progId="CorelDRAW.Graphic.1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0" y="84138"/>
            <a:ext cx="65008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323850" y="17732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A304A"/>
                </a:solidFill>
              </a:rPr>
              <a:t> 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39552" y="1628800"/>
            <a:ext cx="8064896" cy="3192805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 eaLnBrk="0" hangingPunct="0">
              <a:defRPr/>
            </a:pPr>
            <a:endParaRPr lang="ru-RU" sz="2000" dirty="0"/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252913" y="4445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99592" y="1052736"/>
          <a:ext cx="792088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2606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1600" dirty="0" smtClean="0"/>
              <a:t>Пожарная обстановка за </a:t>
            </a:r>
            <a:r>
              <a:rPr lang="ru-RU" sz="1600" dirty="0" smtClean="0"/>
              <a:t>январь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43651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355976" y="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D:\ФОТО Работа\Самаранефтегаз буферная база\DSCF0497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437112"/>
            <a:ext cx="43204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59632" y="548680"/>
            <a:ext cx="7200800" cy="6155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1600" b="1" dirty="0" smtClean="0"/>
              <a:t>Пожары                     Погибло                     Пострадало </a:t>
            </a:r>
            <a:endParaRPr lang="ru-RU" sz="1600" b="1" dirty="0" smtClean="0"/>
          </a:p>
          <a:p>
            <a:r>
              <a:rPr lang="ru-RU" sz="1600" b="1" dirty="0" smtClean="0"/>
              <a:t>                  6                                  1                                      0                                                          </a:t>
            </a:r>
            <a:endParaRPr lang="ru-RU" sz="1600" b="1" dirty="0" smtClean="0"/>
          </a:p>
        </p:txBody>
      </p:sp>
    </p:spTree>
  </p:cSld>
  <p:clrMapOvr>
    <a:masterClrMapping/>
  </p:clrMapOvr>
  <p:transition spd="med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D:\ФОТО Работа\фото\передвижной пункт управления11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948488" y="5210175"/>
            <a:ext cx="21955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D:\ФОТО Работа\фото\оперативная машина спасателей 11111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0" y="5218113"/>
            <a:ext cx="21875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1115616" y="692696"/>
          <a:ext cx="7427912" cy="3384376"/>
        </p:xfrm>
        <a:graphic>
          <a:graphicData uri="http://schemas.openxmlformats.org/presentationml/2006/ole">
            <p:oleObj spid="_x0000_s32770" name="CorelDRAW" r:id="rId6" imgW="5403960" imgH="4097520" progId="CorelDRAW.Graphic.13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0" y="84138"/>
            <a:ext cx="650081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i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323850" y="17732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A304A"/>
                </a:solidFill>
              </a:rPr>
              <a:t> 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39552" y="1628800"/>
            <a:ext cx="8064896" cy="3192805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 eaLnBrk="0" hangingPunct="0">
              <a:defRPr/>
            </a:pPr>
            <a:endParaRPr lang="ru-RU" sz="2000" dirty="0"/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16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252913" y="4445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99592" y="1988840"/>
          <a:ext cx="79208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31640" y="332656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1600" b="1" dirty="0" smtClean="0"/>
              <a:t>Работа поисково-спасательного подразделения за январь.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43651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908720"/>
            <a:ext cx="720080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1600" b="1" dirty="0" smtClean="0"/>
              <a:t>Всего выездов                 Пожары                     Спасено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                   41                                     6                                  14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4355976" y="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SCF06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725144"/>
            <a:ext cx="3312368" cy="2132856"/>
          </a:xfrm>
          <a:prstGeom prst="rect">
            <a:avLst/>
          </a:prstGeom>
        </p:spPr>
      </p:pic>
    </p:spTree>
  </p:cSld>
  <p:clrMapOvr>
    <a:masterClrMapping/>
  </p:clrMapOvr>
  <p:transition spd="med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51" y="658723"/>
            <a:ext cx="6533219" cy="40682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Andale Sans UI" pitchFamily="2"/>
                <a:cs typeface="Tahoma" pitchFamily="2"/>
              </a:rPr>
              <a:t>МБУ ДПОС «Курсы ГО» г. о. Новокуйбышевск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51" y="1632927"/>
            <a:ext cx="8360450" cy="12785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        За 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ru-RU" b="1" i="1" u="sng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январь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  месяц 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было обучено </a:t>
            </a:r>
            <a:r>
              <a:rPr lang="ru-RU" b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66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чел</a:t>
            </a:r>
            <a:r>
              <a:rPr lang="ru-RU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. по категории:</a:t>
            </a:r>
            <a:endParaRPr lang="ru-RU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</a:pPr>
            <a:r>
              <a:rPr lang="ru-RU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«Руководители </a:t>
            </a:r>
            <a:r>
              <a:rPr lang="ru-RU" b="1" i="1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занятий </a:t>
            </a:r>
            <a:r>
              <a:rPr lang="ru-RU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с группами работающего населения по ГО и ЧС </a:t>
            </a:r>
          </a:p>
          <a:p>
            <a:pPr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</a:pPr>
            <a:r>
              <a:rPr lang="ru-RU" b="1" i="1" dirty="0" smtClean="0">
                <a:latin typeface="Times New Roman" pitchFamily="18" charset="0"/>
                <a:ea typeface="Andale Sans UI" pitchFamily="2"/>
                <a:cs typeface="Times New Roman" pitchFamily="18" charset="0"/>
              </a:rPr>
              <a:t>в организациях» 	</a:t>
            </a:r>
            <a:endParaRPr lang="ru-RU" sz="1600" b="1" i="1" dirty="0"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4" y="2941872"/>
            <a:ext cx="3831527" cy="287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8398" y="5445911"/>
            <a:ext cx="2183318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Зачётное занятие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Пользователь №13\Desktop\Фотографии\2016\DSCN2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3" y="2920857"/>
            <a:ext cx="3859976" cy="2895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5793" y="5445911"/>
            <a:ext cx="208669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Учебное занятие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355976" y="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 spd="med" advTm="1000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827088" y="620713"/>
          <a:ext cx="7427912" cy="5616575"/>
        </p:xfrm>
        <a:graphic>
          <a:graphicData uri="http://schemas.openxmlformats.org/presentationml/2006/ole">
            <p:oleObj spid="_x0000_s25602" name="CorelDRAW" r:id="rId3" imgW="3242376" imgH="2454646" progId="CorelDRAW.Graphic.13">
              <p:embed/>
            </p:oleObj>
          </a:graphicData>
        </a:graphic>
      </p:graphicFrame>
      <p:pic>
        <p:nvPicPr>
          <p:cNvPr id="3075" name="Picture 11" descr="C:\Documents and Settings\Н.Семенова\Мои документы\Мои рисунки\3216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8569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520" y="-5161720"/>
            <a:ext cx="8424936" cy="13726835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ctr"/>
            <a:r>
              <a:rPr lang="ru-RU" sz="1600" b="1" dirty="0" smtClean="0">
                <a:cs typeface="Arial" pitchFamily="34" charset="0"/>
              </a:rPr>
              <a:t>За </a:t>
            </a:r>
            <a:r>
              <a:rPr lang="ru-RU" sz="1600" b="1" dirty="0">
                <a:cs typeface="Arial" pitchFamily="34" charset="0"/>
              </a:rPr>
              <a:t>отчетный период </a:t>
            </a:r>
            <a:r>
              <a:rPr lang="ru-RU" sz="1600" b="1" dirty="0" smtClean="0">
                <a:cs typeface="Arial" pitchFamily="34" charset="0"/>
              </a:rPr>
              <a:t>МБУ «Управление </a:t>
            </a:r>
            <a:r>
              <a:rPr lang="ru-RU" sz="1600" b="1" dirty="0">
                <a:cs typeface="Arial" pitchFamily="34" charset="0"/>
              </a:rPr>
              <a:t>гражданской </a:t>
            </a:r>
            <a:r>
              <a:rPr lang="ru-RU" sz="1600" b="1" dirty="0" smtClean="0">
                <a:cs typeface="Arial" pitchFamily="34" charset="0"/>
              </a:rPr>
              <a:t>защиты городского округа Новокуйбышевск» выполнены следующие мероприятия:</a:t>
            </a: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algn="just"/>
            <a:r>
              <a:rPr lang="ru-RU" sz="1600" dirty="0" smtClean="0"/>
              <a:t>Выезд оперативной  группа МБУ « УГЗ»  на аварийные  нештатные ситуации:</a:t>
            </a:r>
          </a:p>
          <a:p>
            <a:pPr algn="just"/>
            <a:r>
              <a:rPr lang="ru-RU" sz="1600" dirty="0" smtClean="0"/>
              <a:t>-05.01.2016 г. </a:t>
            </a:r>
            <a:r>
              <a:rPr lang="ru-RU" sz="1600" dirty="0" smtClean="0"/>
              <a:t>в 06:12</a:t>
            </a:r>
            <a:r>
              <a:rPr lang="ru-RU" sz="1600" dirty="0" smtClean="0"/>
              <a:t>, пожар в п. Липяги, ул. Грозненская, 3, частный дом, </a:t>
            </a:r>
            <a:r>
              <a:rPr lang="en-US" sz="1600" dirty="0" smtClean="0"/>
              <a:t>S</a:t>
            </a:r>
            <a:r>
              <a:rPr lang="ru-RU" sz="1600" dirty="0" smtClean="0"/>
              <a:t>=100 м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. , </a:t>
            </a:r>
          </a:p>
          <a:p>
            <a:pPr algn="just"/>
            <a:r>
              <a:rPr lang="ru-RU" sz="1600" dirty="0" smtClean="0"/>
              <a:t>- 16.01.16 </a:t>
            </a:r>
            <a:r>
              <a:rPr lang="ru-RU" sz="1600" dirty="0" smtClean="0"/>
              <a:t>г. </a:t>
            </a:r>
            <a:r>
              <a:rPr lang="ru-RU" sz="1600" dirty="0" smtClean="0"/>
              <a:t>в </a:t>
            </a:r>
            <a:r>
              <a:rPr lang="ru-RU" sz="1600" dirty="0" smtClean="0"/>
              <a:t>16:05</a:t>
            </a:r>
            <a:r>
              <a:rPr lang="ru-RU" sz="1600" dirty="0" smtClean="0"/>
              <a:t>: </a:t>
            </a:r>
            <a:r>
              <a:rPr lang="ru-RU" sz="1600" dirty="0" smtClean="0"/>
              <a:t>АО </a:t>
            </a:r>
            <a:r>
              <a:rPr lang="ru-RU" sz="1600" dirty="0" smtClean="0"/>
              <a:t>«НКНПЗ», цех № 29, колонна № 10,</a:t>
            </a:r>
          </a:p>
          <a:p>
            <a:pPr algn="just"/>
            <a:r>
              <a:rPr lang="ru-RU" sz="1600" dirty="0" smtClean="0"/>
              <a:t>установка АВТ-11. Горел битум в поддоне </a:t>
            </a:r>
            <a:r>
              <a:rPr lang="en-US" sz="1600" dirty="0" smtClean="0"/>
              <a:t>S</a:t>
            </a:r>
            <a:r>
              <a:rPr lang="ru-RU" sz="1600" dirty="0" smtClean="0"/>
              <a:t>=20 м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 В соответствии с постановлением главы г.о. № 102 от 15.01.16г. « О проведении городского </a:t>
            </a:r>
            <a:r>
              <a:rPr lang="ru-RU" sz="1600" dirty="0" smtClean="0"/>
              <a:t>физкультурно-массового </a:t>
            </a:r>
            <a:r>
              <a:rPr lang="ru-RU" sz="1600" dirty="0" smtClean="0"/>
              <a:t>мероприятия «Крещенское купание» с 18 по 19.01.2016г. ПСП МБУ «УГЗ» организовано дежурство в целях обеспечения безопасности людей при крещенском купании, в  мероприятии приняло участие 1350 человек.</a:t>
            </a:r>
          </a:p>
          <a:p>
            <a:pPr algn="just"/>
            <a:r>
              <a:rPr lang="ru-RU" sz="1600" dirty="0" smtClean="0"/>
              <a:t> Проведено заседание КЧС по несчастному случаю по ул. Молодежная, 3 ( упала снежная глыба на женщину, в возрасте 61 год)</a:t>
            </a:r>
          </a:p>
          <a:p>
            <a:pPr algn="just"/>
            <a:r>
              <a:rPr lang="ru-RU" sz="1600" dirty="0" smtClean="0"/>
              <a:t>Утверждено постановление администрации городского округа Новокуйбышевск № 233 от 28.01.2016г.«О мероприятиях по подготовке к паводку на 2016 год»</a:t>
            </a:r>
          </a:p>
          <a:p>
            <a:pPr algn="just"/>
            <a:r>
              <a:rPr lang="ru-RU" sz="1600" dirty="0" smtClean="0">
                <a:cs typeface="Arial" pitchFamily="34" charset="0"/>
              </a:rPr>
              <a:t>По результатам смотра-конкурса на звание « Лучшая единая дежурно - диспетчерская служба городского округа субъекта Российской федерации Приволжского федерального округа» в 2015 году единая дежурно - диспетчерская служба  городского округа Новокуйбышевск награждена почетной грамотой за 3 место.</a:t>
            </a:r>
          </a:p>
          <a:p>
            <a:pPr lvl="0" algn="just"/>
            <a:endParaRPr lang="ru-RU" sz="1600" dirty="0" smtClean="0"/>
          </a:p>
          <a:p>
            <a:endParaRPr lang="ru-RU" sz="1600" b="1" dirty="0" smtClean="0">
              <a:cs typeface="Arial" pitchFamily="34" charset="0"/>
            </a:endParaRPr>
          </a:p>
          <a:p>
            <a:pPr algn="ctr"/>
            <a:endParaRPr lang="ru-RU" sz="1600" b="1" dirty="0" smtClean="0">
              <a:cs typeface="Arial" pitchFamily="34" charset="0"/>
            </a:endParaRP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     </a:t>
            </a:r>
          </a:p>
          <a:p>
            <a:pPr algn="ctr">
              <a:spcAft>
                <a:spcPts val="1800"/>
              </a:spcAft>
              <a:defRPr/>
            </a:pPr>
            <a:endParaRPr lang="ru-RU" sz="1600" b="1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6211</TotalTime>
  <Words>214</Words>
  <Application>Microsoft Office PowerPoint</Application>
  <PresentationFormat>Экран (4:3)</PresentationFormat>
  <Paragraphs>101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Поток</vt:lpstr>
      <vt:lpstr>CorelDRAW</vt:lpstr>
      <vt:lpstr>Слайд 1</vt:lpstr>
      <vt:lpstr>Слайд 2</vt:lpstr>
      <vt:lpstr>Слайд 3</vt:lpstr>
      <vt:lpstr>Слайд 4</vt:lpstr>
      <vt:lpstr>Слайд 5</vt:lpstr>
    </vt:vector>
  </TitlesOfParts>
  <Company>By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Н.Семенова</dc:creator>
  <cp:lastModifiedBy>Лена</cp:lastModifiedBy>
  <cp:revision>659</cp:revision>
  <dcterms:created xsi:type="dcterms:W3CDTF">2011-02-16T09:44:05Z</dcterms:created>
  <dcterms:modified xsi:type="dcterms:W3CDTF">2016-02-03T12:26:35Z</dcterms:modified>
</cp:coreProperties>
</file>